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6.png" ContentType="image/png"/>
  <Override PartName="/ppt/media/image15.jpeg" ContentType="image/jpeg"/>
  <Override PartName="/ppt/media/image14.png" ContentType="image/png"/>
  <Override PartName="/ppt/media/image13.png" ContentType="image/png"/>
  <Override PartName="/ppt/media/image12.png" ContentType="image/png"/>
  <Override PartName="/ppt/media/image11.jpeg" ContentType="image/jpeg"/>
  <Override PartName="/ppt/media/image4.wmf" ContentType="image/x-wmf"/>
  <Override PartName="/ppt/media/image3.png" ContentType="image/png"/>
  <Override PartName="/ppt/media/image2.png" ContentType="image/png"/>
  <Override PartName="/ppt/media/image1.png" ContentType="image/png"/>
  <Override PartName="/ppt/media/image5.tif" ContentType="image/tiff"/>
  <Override PartName="/ppt/media/image17.png" ContentType="image/png"/>
  <Override PartName="/ppt/media/image8.jpeg" ContentType="image/jpeg"/>
  <Override PartName="/ppt/media/image10.tif" ContentType="image/tiff"/>
  <Override PartName="/ppt/media/image6.png" ContentType="image/png"/>
  <Override PartName="/ppt/media/image7.tif" ContentType="image/tiff"/>
  <Override PartName="/ppt/media/image9.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7"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38"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9"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0" name="PlaceHolder 5"/>
          <p:cNvSpPr>
            <a:spLocks noGrp="1"/>
          </p:cNvSpPr>
          <p:nvPr>
            <p:ph type="sldNum"/>
          </p:nvPr>
        </p:nvSpPr>
        <p:spPr>
          <a:xfrm>
            <a:off x="4399200" y="9555480"/>
            <a:ext cx="3372840" cy="502560"/>
          </a:xfrm>
          <a:prstGeom prst="rect">
            <a:avLst/>
          </a:prstGeom>
        </p:spPr>
        <p:txBody>
          <a:bodyPr lIns="0" rIns="0" tIns="0" bIns="0" anchor="b"/>
          <a:p>
            <a:pPr algn="r"/>
            <a:fld id="{32D8E226-48C9-408C-A5FA-C7C6195ED17F}"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body"/>
          </p:nvPr>
        </p:nvSpPr>
        <p:spPr>
          <a:xfrm>
            <a:off x="685800" y="4400640"/>
            <a:ext cx="5485320" cy="3599280"/>
          </a:xfrm>
          <a:prstGeom prst="rect">
            <a:avLst/>
          </a:prstGeom>
        </p:spPr>
        <p:txBody>
          <a:bodyPr lIns="0" rIns="0" tIns="0" bIns="0"/>
          <a:p>
            <a:r>
              <a:rPr b="0" lang="en-US" sz="2000" spc="-1" strike="noStrike">
                <a:solidFill>
                  <a:srgbClr val="000000"/>
                </a:solidFill>
                <a:uFill>
                  <a:solidFill>
                    <a:srgbClr val="ffffff"/>
                  </a:solidFill>
                </a:uFill>
                <a:latin typeface="Arial"/>
              </a:rPr>
              <a:t>Notes:</a:t>
            </a:r>
            <a:endParaRPr b="0" lang="en-US" sz="2000" spc="-1" strike="noStrike">
              <a:solidFill>
                <a:srgbClr val="000000"/>
              </a:solidFill>
              <a:uFill>
                <a:solidFill>
                  <a:srgbClr val="ffffff"/>
                </a:solidFill>
              </a:uFill>
              <a:latin typeface="Arial"/>
            </a:endParaRPr>
          </a:p>
          <a:p>
            <a:pPr marL="171360" indent="-170280">
              <a:lnSpc>
                <a:spcPct val="100000"/>
              </a:lnSpc>
              <a:buClr>
                <a:srgbClr val="000000"/>
              </a:buClr>
              <a:buFont typeface="Arial"/>
              <a:buChar char="•"/>
            </a:pPr>
            <a:r>
              <a:rPr b="0" lang="en-US" sz="2000" spc="-1" strike="noStrike">
                <a:solidFill>
                  <a:srgbClr val="000000"/>
                </a:solidFill>
                <a:uFill>
                  <a:solidFill>
                    <a:srgbClr val="ffffff"/>
                  </a:solidFill>
                </a:uFill>
                <a:latin typeface="Arial"/>
              </a:rPr>
              <a:t>In Powerpoint, click View &gt; Guides</a:t>
            </a:r>
            <a:endParaRPr b="0" lang="en-US" sz="2000" spc="-1" strike="noStrike">
              <a:solidFill>
                <a:srgbClr val="000000"/>
              </a:solidFill>
              <a:uFill>
                <a:solidFill>
                  <a:srgbClr val="ffffff"/>
                </a:solidFill>
              </a:uFill>
              <a:latin typeface="Arial"/>
            </a:endParaRPr>
          </a:p>
          <a:p>
            <a:pPr marL="171360" indent="-170280">
              <a:lnSpc>
                <a:spcPct val="100000"/>
              </a:lnSpc>
              <a:buClr>
                <a:srgbClr val="000000"/>
              </a:buClr>
              <a:buFont typeface="Arial"/>
              <a:buChar char="•"/>
            </a:pPr>
            <a:r>
              <a:rPr b="0" lang="en-US" sz="2000" spc="-1" strike="noStrike">
                <a:solidFill>
                  <a:srgbClr val="000000"/>
                </a:solidFill>
                <a:uFill>
                  <a:solidFill>
                    <a:srgbClr val="ffffff"/>
                  </a:solidFill>
                </a:uFill>
                <a:latin typeface="Arial"/>
              </a:rPr>
              <a:t>Keep text within gutter guides.</a:t>
            </a:r>
            <a:endParaRPr b="0" lang="en-US" sz="2000" spc="-1" strike="noStrike">
              <a:solidFill>
                <a:srgbClr val="000000"/>
              </a:solidFill>
              <a:uFill>
                <a:solidFill>
                  <a:srgbClr val="ffffff"/>
                </a:solidFill>
              </a:uFill>
              <a:latin typeface="Arial"/>
            </a:endParaRPr>
          </a:p>
          <a:p>
            <a:pPr marL="171360" indent="-170280">
              <a:lnSpc>
                <a:spcPct val="100000"/>
              </a:lnSpc>
              <a:buClr>
                <a:srgbClr val="000000"/>
              </a:buClr>
              <a:buFont typeface="Arial"/>
              <a:buChar char="•"/>
            </a:pPr>
            <a:r>
              <a:rPr b="0" lang="en-US" sz="2000" spc="-1" strike="noStrike">
                <a:solidFill>
                  <a:srgbClr val="000000"/>
                </a:solidFill>
                <a:uFill>
                  <a:solidFill>
                    <a:srgbClr val="ffffff"/>
                  </a:solidFill>
                </a:uFill>
                <a:latin typeface="Arial"/>
              </a:rPr>
              <a:t>Author list: Don’t split names onto two lines (e.g., “Jimmy [break] Smith”). If that happens, use a new line, unless you need the space. </a:t>
            </a:r>
            <a:r>
              <a:rPr b="1" lang="en-US" sz="2000" spc="-1" strike="noStrike">
                <a:solidFill>
                  <a:srgbClr val="000000"/>
                </a:solidFill>
                <a:uFill>
                  <a:solidFill>
                    <a:srgbClr val="ffffff"/>
                  </a:solidFill>
                </a:uFill>
                <a:latin typeface="Arial"/>
              </a:rPr>
              <a:t>Bold the first names of anybody who’s presenting</a:t>
            </a:r>
            <a:r>
              <a:rPr b="0" lang="en-US" sz="2000" spc="-1" strike="noStrike">
                <a:solidFill>
                  <a:srgbClr val="000000"/>
                </a:solidFill>
                <a:uFill>
                  <a:solidFill>
                    <a:srgbClr val="ffffff"/>
                  </a:solidFill>
                </a:uFill>
                <a:latin typeface="Arial"/>
              </a:rPr>
              <a:t> in person.</a:t>
            </a:r>
            <a:endParaRPr b="0" lang="en-US" sz="2000" spc="-1" strike="noStrike">
              <a:solidFill>
                <a:srgbClr val="000000"/>
              </a:solidFill>
              <a:uFill>
                <a:solidFill>
                  <a:srgbClr val="ffffff"/>
                </a:solidFill>
              </a:uFill>
              <a:latin typeface="Arial"/>
            </a:endParaRPr>
          </a:p>
          <a:p>
            <a:pPr marL="171360" indent="-170280">
              <a:lnSpc>
                <a:spcPct val="100000"/>
              </a:lnSpc>
              <a:buClr>
                <a:srgbClr val="000000"/>
              </a:buClr>
              <a:buFont typeface="Arial"/>
              <a:buChar char="•"/>
            </a:pPr>
            <a:r>
              <a:rPr b="0" lang="en-US" sz="2000" spc="-1" strike="noStrike">
                <a:solidFill>
                  <a:srgbClr val="000000"/>
                </a:solidFill>
                <a:uFill>
                  <a:solidFill>
                    <a:srgbClr val="ffffff"/>
                  </a:solidFill>
                </a:uFill>
                <a:latin typeface="Arial"/>
              </a:rPr>
              <a:t>Intro/methods/result: </a:t>
            </a:r>
            <a:r>
              <a:rPr b="1" lang="en-US" sz="2000" spc="-1" strike="noStrike">
                <a:solidFill>
                  <a:srgbClr val="000000"/>
                </a:solidFill>
                <a:uFill>
                  <a:solidFill>
                    <a:srgbClr val="ffffff"/>
                  </a:solidFill>
                </a:uFill>
                <a:latin typeface="Arial"/>
              </a:rPr>
              <a:t>Do not drop below font size 28</a:t>
            </a:r>
            <a:r>
              <a:rPr b="0" lang="en-US" sz="2000" spc="-1" strike="noStrike">
                <a:solidFill>
                  <a:srgbClr val="000000"/>
                </a:solidFill>
                <a:uFill>
                  <a:solidFill>
                    <a:srgbClr val="ffffff"/>
                  </a:solidFill>
                </a:uFill>
                <a:latin typeface="Arial"/>
              </a:rPr>
              <a:t>, but if you have extra space, jack up the font size until the space is full.</a:t>
            </a:r>
            <a:endParaRPr b="0" lang="en-US" sz="2000" spc="-1" strike="noStrike">
              <a:solidFill>
                <a:srgbClr val="000000"/>
              </a:solidFill>
              <a:uFill>
                <a:solidFill>
                  <a:srgbClr val="ffffff"/>
                </a:solidFill>
              </a:uFill>
              <a:latin typeface="Arial"/>
            </a:endParaRPr>
          </a:p>
          <a:p>
            <a:pPr marL="171360" indent="-170280">
              <a:lnSpc>
                <a:spcPct val="100000"/>
              </a:lnSpc>
              <a:buClr>
                <a:srgbClr val="000000"/>
              </a:buClr>
              <a:buFont typeface="Arial"/>
              <a:buChar char="•"/>
            </a:pPr>
            <a:r>
              <a:rPr b="0" lang="en-US" sz="2000" spc="-1" strike="noStrike">
                <a:solidFill>
                  <a:srgbClr val="000000"/>
                </a:solidFill>
                <a:uFill>
                  <a:solidFill>
                    <a:srgbClr val="ffffff"/>
                  </a:solidFill>
                </a:uFill>
                <a:latin typeface="Arial"/>
              </a:rPr>
              <a:t>Do not use color in the sidebars except in graphs/figures. It’ll pull attention from the center and slow interpretation for passersby.</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77"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121B9D2B-2AB1-46CD-AE41-17FE17389FD3}" type="slidenum">
              <a:rPr b="0" lang="en-US" sz="1200" spc="-1" strike="noStrike">
                <a:solidFill>
                  <a:srgbClr val="000000"/>
                </a:solidFill>
                <a:uFill>
                  <a:solidFill>
                    <a:srgbClr val="ffffff"/>
                  </a:solidFill>
                </a:uFill>
                <a:latin typeface="Times New Roman"/>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4" name="PlaceHolder 2"/>
          <p:cNvSpPr>
            <a:spLocks noGrp="1"/>
          </p:cNvSpPr>
          <p:nvPr>
            <p:ph type="body"/>
          </p:nvPr>
        </p:nvSpPr>
        <p:spPr>
          <a:xfrm>
            <a:off x="2194560" y="7702560"/>
            <a:ext cx="395013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5" name="PlaceHolder 3"/>
          <p:cNvSpPr>
            <a:spLocks noGrp="1"/>
          </p:cNvSpPr>
          <p:nvPr>
            <p:ph type="body"/>
          </p:nvPr>
        </p:nvSpPr>
        <p:spPr>
          <a:xfrm>
            <a:off x="2194560" y="17674560"/>
            <a:ext cx="395013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7" name="PlaceHolder 2"/>
          <p:cNvSpPr>
            <a:spLocks noGrp="1"/>
          </p:cNvSpPr>
          <p:nvPr>
            <p:ph type="body"/>
          </p:nvPr>
        </p:nvSpPr>
        <p:spPr>
          <a:xfrm>
            <a:off x="219456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8" name="PlaceHolder 3"/>
          <p:cNvSpPr>
            <a:spLocks noGrp="1"/>
          </p:cNvSpPr>
          <p:nvPr>
            <p:ph type="body"/>
          </p:nvPr>
        </p:nvSpPr>
        <p:spPr>
          <a:xfrm>
            <a:off x="2243520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9" name="PlaceHolder 4"/>
          <p:cNvSpPr>
            <a:spLocks noGrp="1"/>
          </p:cNvSpPr>
          <p:nvPr>
            <p:ph type="body"/>
          </p:nvPr>
        </p:nvSpPr>
        <p:spPr>
          <a:xfrm>
            <a:off x="22435200" y="17674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0" name="PlaceHolder 5"/>
          <p:cNvSpPr>
            <a:spLocks noGrp="1"/>
          </p:cNvSpPr>
          <p:nvPr>
            <p:ph type="body"/>
          </p:nvPr>
        </p:nvSpPr>
        <p:spPr>
          <a:xfrm>
            <a:off x="2194560" y="17674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2" name="PlaceHolder 2"/>
          <p:cNvSpPr>
            <a:spLocks noGrp="1"/>
          </p:cNvSpPr>
          <p:nvPr>
            <p:ph type="body"/>
          </p:nvPr>
        </p:nvSpPr>
        <p:spPr>
          <a:xfrm>
            <a:off x="2194560" y="7702560"/>
            <a:ext cx="395013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3" name="PlaceHolder 3"/>
          <p:cNvSpPr>
            <a:spLocks noGrp="1"/>
          </p:cNvSpPr>
          <p:nvPr>
            <p:ph type="body"/>
          </p:nvPr>
        </p:nvSpPr>
        <p:spPr>
          <a:xfrm>
            <a:off x="2194560" y="7702560"/>
            <a:ext cx="395013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34" name="" descr=""/>
          <p:cNvPicPr/>
          <p:nvPr/>
        </p:nvPicPr>
        <p:blipFill>
          <a:blip r:embed="rId2"/>
          <a:stretch/>
        </p:blipFill>
        <p:spPr>
          <a:xfrm>
            <a:off x="9981000" y="7702200"/>
            <a:ext cx="23928120" cy="19091880"/>
          </a:xfrm>
          <a:prstGeom prst="rect">
            <a:avLst/>
          </a:prstGeom>
          <a:ln>
            <a:noFill/>
          </a:ln>
        </p:spPr>
      </p:pic>
      <p:pic>
        <p:nvPicPr>
          <p:cNvPr id="35" name="" descr=""/>
          <p:cNvPicPr/>
          <p:nvPr/>
        </p:nvPicPr>
        <p:blipFill>
          <a:blip r:embed="rId3"/>
          <a:stretch/>
        </p:blipFill>
        <p:spPr>
          <a:xfrm>
            <a:off x="9981000" y="7702200"/>
            <a:ext cx="23928120" cy="190918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 name="PlaceHolder 2"/>
          <p:cNvSpPr>
            <a:spLocks noGrp="1"/>
          </p:cNvSpPr>
          <p:nvPr>
            <p:ph type="subTitle"/>
          </p:nvPr>
        </p:nvSpPr>
        <p:spPr>
          <a:xfrm>
            <a:off x="2194560" y="7702560"/>
            <a:ext cx="39501360" cy="190918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 name="PlaceHolder 2"/>
          <p:cNvSpPr>
            <a:spLocks noGrp="1"/>
          </p:cNvSpPr>
          <p:nvPr>
            <p:ph type="body"/>
          </p:nvPr>
        </p:nvSpPr>
        <p:spPr>
          <a:xfrm>
            <a:off x="2194560" y="7702560"/>
            <a:ext cx="395013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 name="PlaceHolder 2"/>
          <p:cNvSpPr>
            <a:spLocks noGrp="1"/>
          </p:cNvSpPr>
          <p:nvPr>
            <p:ph type="body"/>
          </p:nvPr>
        </p:nvSpPr>
        <p:spPr>
          <a:xfrm>
            <a:off x="2194560" y="7702560"/>
            <a:ext cx="192765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8" name="PlaceHolder 3"/>
          <p:cNvSpPr>
            <a:spLocks noGrp="1"/>
          </p:cNvSpPr>
          <p:nvPr>
            <p:ph type="body"/>
          </p:nvPr>
        </p:nvSpPr>
        <p:spPr>
          <a:xfrm>
            <a:off x="22435200" y="7702560"/>
            <a:ext cx="192765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291840" y="5387400"/>
            <a:ext cx="37306440" cy="531208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2" name="PlaceHolder 2"/>
          <p:cNvSpPr>
            <a:spLocks noGrp="1"/>
          </p:cNvSpPr>
          <p:nvPr>
            <p:ph type="body"/>
          </p:nvPr>
        </p:nvSpPr>
        <p:spPr>
          <a:xfrm>
            <a:off x="219456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3" name="PlaceHolder 3"/>
          <p:cNvSpPr>
            <a:spLocks noGrp="1"/>
          </p:cNvSpPr>
          <p:nvPr>
            <p:ph type="body"/>
          </p:nvPr>
        </p:nvSpPr>
        <p:spPr>
          <a:xfrm>
            <a:off x="2194560" y="17674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4" name="PlaceHolder 4"/>
          <p:cNvSpPr>
            <a:spLocks noGrp="1"/>
          </p:cNvSpPr>
          <p:nvPr>
            <p:ph type="body"/>
          </p:nvPr>
        </p:nvSpPr>
        <p:spPr>
          <a:xfrm>
            <a:off x="22435200" y="7702560"/>
            <a:ext cx="192765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6" name="PlaceHolder 2"/>
          <p:cNvSpPr>
            <a:spLocks noGrp="1"/>
          </p:cNvSpPr>
          <p:nvPr>
            <p:ph type="body"/>
          </p:nvPr>
        </p:nvSpPr>
        <p:spPr>
          <a:xfrm>
            <a:off x="2194560" y="7702560"/>
            <a:ext cx="19276560" cy="190918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7" name="PlaceHolder 3"/>
          <p:cNvSpPr>
            <a:spLocks noGrp="1"/>
          </p:cNvSpPr>
          <p:nvPr>
            <p:ph type="body"/>
          </p:nvPr>
        </p:nvSpPr>
        <p:spPr>
          <a:xfrm>
            <a:off x="2243520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8" name="PlaceHolder 4"/>
          <p:cNvSpPr>
            <a:spLocks noGrp="1"/>
          </p:cNvSpPr>
          <p:nvPr>
            <p:ph type="body"/>
          </p:nvPr>
        </p:nvSpPr>
        <p:spPr>
          <a:xfrm>
            <a:off x="22435200" y="17674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0" name="PlaceHolder 2"/>
          <p:cNvSpPr>
            <a:spLocks noGrp="1"/>
          </p:cNvSpPr>
          <p:nvPr>
            <p:ph type="body"/>
          </p:nvPr>
        </p:nvSpPr>
        <p:spPr>
          <a:xfrm>
            <a:off x="219456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1" name="PlaceHolder 3"/>
          <p:cNvSpPr>
            <a:spLocks noGrp="1"/>
          </p:cNvSpPr>
          <p:nvPr>
            <p:ph type="body"/>
          </p:nvPr>
        </p:nvSpPr>
        <p:spPr>
          <a:xfrm>
            <a:off x="22435200" y="7702560"/>
            <a:ext cx="192765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2" name="PlaceHolder 4"/>
          <p:cNvSpPr>
            <a:spLocks noGrp="1"/>
          </p:cNvSpPr>
          <p:nvPr>
            <p:ph type="body"/>
          </p:nvPr>
        </p:nvSpPr>
        <p:spPr>
          <a:xfrm>
            <a:off x="2194560" y="17674560"/>
            <a:ext cx="39501360" cy="910656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366"/>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291840" y="5387400"/>
            <a:ext cx="37306440" cy="1145952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 name="PlaceHolder 2"/>
          <p:cNvSpPr>
            <a:spLocks noGrp="1"/>
          </p:cNvSpPr>
          <p:nvPr>
            <p:ph type="body"/>
          </p:nvPr>
        </p:nvSpPr>
        <p:spPr>
          <a:xfrm>
            <a:off x="2194560" y="7702560"/>
            <a:ext cx="39501360" cy="19091880"/>
          </a:xfrm>
          <a:prstGeom prst="rect">
            <a:avLst/>
          </a:prstGeom>
        </p:spPr>
        <p:txBody>
          <a:bodyPr lIns="0" rIns="0" tIns="0" bIns="0"/>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Arial"/>
              </a:rPr>
              <a:t>Click to edit the outline text format</a:t>
            </a:r>
            <a:endParaRPr b="0" lang="en-US" sz="18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Arial"/>
              </a:rPr>
              <a:t>Second Outline Level</a:t>
            </a:r>
            <a:endParaRPr b="0" lang="en-US" sz="1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Arial"/>
              </a:rPr>
              <a:t>Third Outline Level</a:t>
            </a:r>
            <a:endParaRPr b="0" lang="en-US" sz="18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Arial"/>
              </a:rPr>
              <a:t>Fourth Outline Level</a:t>
            </a:r>
            <a:endParaRPr b="0" lang="en-US" sz="18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Fifth Outline Level</a:t>
            </a:r>
            <a:endParaRPr b="0" lang="en-US" sz="18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Sixth Outline Level</a:t>
            </a:r>
            <a:endParaRPr b="0" lang="en-US" sz="18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Seventh Outline Level</a:t>
            </a:r>
            <a:endParaRPr b="0" lang="en-US" sz="18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image" Target="../media/image5.tif"/><Relationship Id="rId4" Type="http://schemas.openxmlformats.org/officeDocument/2006/relationships/image" Target="../media/image6.png"/><Relationship Id="rId5" Type="http://schemas.openxmlformats.org/officeDocument/2006/relationships/image" Target="../media/image7.tif"/><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tif"/><Relationship Id="rId9" Type="http://schemas.openxmlformats.org/officeDocument/2006/relationships/image" Target="../media/image11.jpe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slideLayout" Target="../slideLayouts/slideLayout1.xml"/><Relationship Id="rId20"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5705280" y="16459200"/>
            <a:ext cx="8939880" cy="13715280"/>
          </a:xfrm>
          <a:prstGeom prst="rect">
            <a:avLst/>
          </a:prstGeom>
          <a:solidFill>
            <a:srgbClr val="ffffff"/>
          </a:solidFill>
          <a:ln w="12600">
            <a:noFill/>
          </a:ln>
        </p:spPr>
        <p:style>
          <a:lnRef idx="0"/>
          <a:fillRef idx="0"/>
          <a:effectRef idx="0"/>
          <a:fontRef idx="minor"/>
        </p:style>
        <p:txBody>
          <a:bodyPr lIns="90000" rIns="90000" tIns="45000" bIns="45000" anchor="ctr"/>
          <a:p>
            <a:r>
              <a:rPr b="1" i="1" lang="en-US" sz="1800" spc="-1" strike="noStrike">
                <a:solidFill>
                  <a:srgbClr val="ffffff"/>
                </a:solidFill>
                <a:uFill>
                  <a:solidFill>
                    <a:srgbClr val="ffffff"/>
                  </a:solidFill>
                </a:uFill>
                <a:latin typeface="Lato"/>
                <a:ea typeface="DejaVu Sans"/>
              </a:rPr>
              <a:t>Non-Cognitive Predictors of Student Success:</a:t>
            </a:r>
            <a:endParaRPr b="0" lang="en-US" sz="1800" spc="-1" strike="noStrike">
              <a:solidFill>
                <a:srgbClr val="ffffff"/>
              </a:solidFill>
              <a:uFill>
                <a:solidFill>
                  <a:srgbClr val="ffffff"/>
                </a:solidFill>
              </a:uFill>
              <a:latin typeface="Arial"/>
            </a:endParaRPr>
          </a:p>
          <a:p>
            <a:pPr>
              <a:lnSpc>
                <a:spcPct val="100000"/>
              </a:lnSpc>
            </a:pPr>
            <a:r>
              <a:rPr b="0" i="1" lang="en-US" sz="1800" spc="-1" strike="noStrike">
                <a:solidFill>
                  <a:srgbClr val="ffffff"/>
                </a:solidFill>
                <a:uFill>
                  <a:solidFill>
                    <a:srgbClr val="ffffff"/>
                  </a:solidFill>
                </a:uFill>
                <a:latin typeface="Lato"/>
                <a:ea typeface="DejaVu Sans"/>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42" name="CustomShape 2"/>
          <p:cNvSpPr/>
          <p:nvPr/>
        </p:nvSpPr>
        <p:spPr>
          <a:xfrm>
            <a:off x="32552640" y="13167360"/>
            <a:ext cx="11410920" cy="7497360"/>
          </a:xfrm>
          <a:prstGeom prst="rect">
            <a:avLst/>
          </a:prstGeom>
          <a:solidFill>
            <a:srgbClr val="ffffff"/>
          </a:solidFill>
          <a:ln w="12600">
            <a:noFill/>
          </a:ln>
        </p:spPr>
        <p:style>
          <a:lnRef idx="0"/>
          <a:fillRef idx="0"/>
          <a:effectRef idx="0"/>
          <a:fontRef idx="minor"/>
        </p:style>
        <p:txBody>
          <a:bodyPr lIns="90000" rIns="90000" tIns="45000" bIns="45000" anchor="ctr"/>
          <a:p>
            <a:r>
              <a:rPr b="1" i="1" lang="en-US" sz="1800" spc="-1" strike="noStrike">
                <a:solidFill>
                  <a:srgbClr val="ffffff"/>
                </a:solidFill>
                <a:uFill>
                  <a:solidFill>
                    <a:srgbClr val="ffffff"/>
                  </a:solidFill>
                </a:uFill>
                <a:latin typeface="Lato"/>
                <a:ea typeface="DejaVu Sans"/>
              </a:rPr>
              <a:t>Non-Cognitive Predictors of Student Success:</a:t>
            </a:r>
            <a:endParaRPr b="0" lang="en-US" sz="1800" spc="-1" strike="noStrike">
              <a:solidFill>
                <a:srgbClr val="ffffff"/>
              </a:solidFill>
              <a:uFill>
                <a:solidFill>
                  <a:srgbClr val="ffffff"/>
                </a:solidFill>
              </a:uFill>
              <a:latin typeface="Arial"/>
            </a:endParaRPr>
          </a:p>
          <a:p>
            <a:pPr>
              <a:lnSpc>
                <a:spcPct val="100000"/>
              </a:lnSpc>
            </a:pPr>
            <a:r>
              <a:rPr b="0" i="1" lang="en-US" sz="1800" spc="-1" strike="noStrike">
                <a:solidFill>
                  <a:srgbClr val="ffffff"/>
                </a:solidFill>
                <a:uFill>
                  <a:solidFill>
                    <a:srgbClr val="ffffff"/>
                  </a:solidFill>
                </a:uFill>
                <a:latin typeface="Lato"/>
                <a:ea typeface="DejaVu Sans"/>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pic>
        <p:nvPicPr>
          <p:cNvPr id="43" name="" descr=""/>
          <p:cNvPicPr/>
          <p:nvPr/>
        </p:nvPicPr>
        <p:blipFill>
          <a:blip r:embed="rId1"/>
          <a:srcRect l="12353" t="14437" r="0" b="8892"/>
          <a:stretch/>
        </p:blipFill>
        <p:spPr>
          <a:xfrm>
            <a:off x="30870720" y="26870040"/>
            <a:ext cx="3606480" cy="5047560"/>
          </a:xfrm>
          <a:prstGeom prst="rect">
            <a:avLst/>
          </a:prstGeom>
          <a:ln>
            <a:noFill/>
          </a:ln>
        </p:spPr>
      </p:pic>
      <p:sp>
        <p:nvSpPr>
          <p:cNvPr id="44" name="CustomShape 3"/>
          <p:cNvSpPr/>
          <p:nvPr/>
        </p:nvSpPr>
        <p:spPr>
          <a:xfrm>
            <a:off x="35023680" y="0"/>
            <a:ext cx="8939880" cy="32917680"/>
          </a:xfrm>
          <a:prstGeom prst="rect">
            <a:avLst/>
          </a:prstGeom>
          <a:solidFill>
            <a:srgbClr val="ffffff"/>
          </a:solidFill>
          <a:ln w="12600">
            <a:noFill/>
          </a:ln>
        </p:spPr>
        <p:style>
          <a:lnRef idx="0"/>
          <a:fillRef idx="0"/>
          <a:effectRef idx="0"/>
          <a:fontRef idx="minor"/>
        </p:style>
        <p:txBody>
          <a:bodyPr lIns="90000" rIns="90000" tIns="45000" bIns="45000" anchor="ctr"/>
          <a:p>
            <a:r>
              <a:rPr b="1" i="1" lang="en-US" sz="1800" spc="-1" strike="noStrike">
                <a:solidFill>
                  <a:srgbClr val="ffffff"/>
                </a:solidFill>
                <a:uFill>
                  <a:solidFill>
                    <a:srgbClr val="ffffff"/>
                  </a:solidFill>
                </a:uFill>
                <a:latin typeface="Lato"/>
                <a:ea typeface="DejaVu Sans"/>
              </a:rPr>
              <a:t>Non-Cognitive Predictors of Student Success:</a:t>
            </a:r>
            <a:endParaRPr b="0" lang="en-US" sz="1800" spc="-1" strike="noStrike">
              <a:solidFill>
                <a:srgbClr val="ffffff"/>
              </a:solidFill>
              <a:uFill>
                <a:solidFill>
                  <a:srgbClr val="ffffff"/>
                </a:solidFill>
              </a:uFill>
              <a:latin typeface="Arial"/>
            </a:endParaRPr>
          </a:p>
          <a:p>
            <a:pPr>
              <a:lnSpc>
                <a:spcPct val="100000"/>
              </a:lnSpc>
            </a:pPr>
            <a:r>
              <a:rPr b="0" i="1" lang="en-US" sz="1800" spc="-1" strike="noStrike">
                <a:solidFill>
                  <a:srgbClr val="ffffff"/>
                </a:solidFill>
                <a:uFill>
                  <a:solidFill>
                    <a:srgbClr val="ffffff"/>
                  </a:solidFill>
                </a:uFill>
                <a:latin typeface="Lato"/>
                <a:ea typeface="DejaVu Sans"/>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45" name="CustomShape 4"/>
          <p:cNvSpPr/>
          <p:nvPr/>
        </p:nvSpPr>
        <p:spPr>
          <a:xfrm>
            <a:off x="35187840" y="196200"/>
            <a:ext cx="8827920" cy="3245868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3600" spc="-1" strike="noStrike">
                <a:solidFill>
                  <a:srgbClr val="000000"/>
                </a:solidFill>
                <a:uFill>
                  <a:solidFill>
                    <a:srgbClr val="ffffff"/>
                  </a:solidFill>
                </a:uFill>
                <a:latin typeface="Cambria"/>
                <a:ea typeface="DejaVu Sans"/>
              </a:rPr>
              <a:t>PAINTER &amp; DATAVIS BRUSHES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We used pre-trained brushes from ml5.js, a Javascript library for web-based machine learning projects. </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We also created custom brushes using famous data visualizations by Giorgia Lupi and Charles Minard.</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p:txBody>
      </p:sp>
      <p:sp>
        <p:nvSpPr>
          <p:cNvPr id="46" name="CustomShape 5"/>
          <p:cNvSpPr/>
          <p:nvPr/>
        </p:nvSpPr>
        <p:spPr>
          <a:xfrm>
            <a:off x="11004480" y="3642840"/>
            <a:ext cx="23089320" cy="12483720"/>
          </a:xfrm>
          <a:prstGeom prst="rect">
            <a:avLst/>
          </a:prstGeom>
          <a:noFill/>
          <a:ln>
            <a:noFill/>
          </a:ln>
        </p:spPr>
        <p:style>
          <a:lnRef idx="0"/>
          <a:fillRef idx="0"/>
          <a:effectRef idx="0"/>
          <a:fontRef idx="minor"/>
        </p:style>
        <p:txBody>
          <a:bodyPr lIns="90000" rIns="90000" tIns="45000" bIns="45000"/>
          <a:p>
            <a:r>
              <a:rPr b="0" lang="en-US" sz="15310" spc="-1" strike="noStrike">
                <a:solidFill>
                  <a:srgbClr val="ffffff"/>
                </a:solidFill>
                <a:uFill>
                  <a:solidFill>
                    <a:srgbClr val="ffffff"/>
                  </a:solidFill>
                </a:uFill>
                <a:latin typeface="FreeSans"/>
                <a:ea typeface="DejaVu Sans"/>
              </a:rPr>
              <a:t>Paint </a:t>
            </a:r>
            <a:r>
              <a:rPr b="1" lang="en-US" sz="15310" spc="-1" strike="noStrike">
                <a:solidFill>
                  <a:srgbClr val="ffffff"/>
                </a:solidFill>
                <a:uFill>
                  <a:solidFill>
                    <a:srgbClr val="ffffff"/>
                  </a:solidFill>
                </a:uFill>
                <a:latin typeface="FreeSans"/>
                <a:ea typeface="DejaVu Sans"/>
              </a:rPr>
              <a:t>styles</a:t>
            </a:r>
            <a:r>
              <a:rPr b="0" lang="en-US" sz="15310" spc="-1" strike="noStrike">
                <a:solidFill>
                  <a:srgbClr val="ffffff"/>
                </a:solidFill>
                <a:uFill>
                  <a:solidFill>
                    <a:srgbClr val="ffffff"/>
                  </a:solidFill>
                </a:uFill>
                <a:latin typeface="FreeSans"/>
                <a:ea typeface="DejaVu Sans"/>
              </a:rPr>
              <a:t> onto your pictures with </a:t>
            </a:r>
            <a:r>
              <a:rPr b="1" lang="en-US" sz="15310" spc="-1" strike="noStrike">
                <a:solidFill>
                  <a:srgbClr val="ffffff"/>
                </a:solidFill>
                <a:uFill>
                  <a:solidFill>
                    <a:srgbClr val="ffffff"/>
                  </a:solidFill>
                </a:uFill>
                <a:latin typeface="FreeSans"/>
                <a:ea typeface="DejaVu Sans"/>
              </a:rPr>
              <a:t>interactive brushes</a:t>
            </a:r>
            <a:r>
              <a:rPr b="0" lang="en-US" sz="15310" spc="-1" strike="noStrike">
                <a:solidFill>
                  <a:srgbClr val="ffffff"/>
                </a:solidFill>
                <a:uFill>
                  <a:solidFill>
                    <a:srgbClr val="ffffff"/>
                  </a:solidFill>
                </a:uFill>
                <a:latin typeface="FreeSans"/>
                <a:ea typeface="DejaVu Sans"/>
              </a:rPr>
              <a:t>, based on visual motifs from </a:t>
            </a:r>
            <a:r>
              <a:rPr b="1" lang="en-US" sz="15310" spc="-1" strike="noStrike">
                <a:solidFill>
                  <a:srgbClr val="ffffff"/>
                </a:solidFill>
                <a:uFill>
                  <a:solidFill>
                    <a:srgbClr val="ffffff"/>
                  </a:solidFill>
                </a:uFill>
                <a:latin typeface="FreeSans"/>
                <a:ea typeface="DejaVu Sans"/>
              </a:rPr>
              <a:t>data art</a:t>
            </a:r>
            <a:r>
              <a:rPr b="0" lang="en-US" sz="15310" spc="-1" strike="noStrike">
                <a:solidFill>
                  <a:srgbClr val="ffffff"/>
                </a:solidFill>
                <a:uFill>
                  <a:solidFill>
                    <a:srgbClr val="ffffff"/>
                  </a:solidFill>
                </a:uFill>
                <a:latin typeface="FreeSans"/>
                <a:ea typeface="DejaVu Sans"/>
              </a:rPr>
              <a:t>.</a:t>
            </a:r>
            <a:endParaRPr b="0" lang="en-US" sz="1800" spc="-1" strike="noStrike">
              <a:solidFill>
                <a:srgbClr val="ffffff"/>
              </a:solidFill>
              <a:uFill>
                <a:solidFill>
                  <a:srgbClr val="ffffff"/>
                </a:solidFill>
              </a:uFill>
              <a:latin typeface="Arial"/>
            </a:endParaRPr>
          </a:p>
        </p:txBody>
      </p:sp>
      <p:sp>
        <p:nvSpPr>
          <p:cNvPr id="47" name="CustomShape 6"/>
          <p:cNvSpPr/>
          <p:nvPr/>
        </p:nvSpPr>
        <p:spPr>
          <a:xfrm>
            <a:off x="360" y="0"/>
            <a:ext cx="8939880" cy="32917320"/>
          </a:xfrm>
          <a:prstGeom prst="rect">
            <a:avLst/>
          </a:prstGeom>
          <a:solidFill>
            <a:srgbClr val="ffffff"/>
          </a:solidFill>
          <a:ln w="12600">
            <a:noFill/>
          </a:ln>
        </p:spPr>
        <p:style>
          <a:lnRef idx="0"/>
          <a:fillRef idx="0"/>
          <a:effectRef idx="0"/>
          <a:fontRef idx="minor"/>
        </p:style>
        <p:txBody>
          <a:bodyPr lIns="90000" rIns="90000" tIns="45000" bIns="45000" anchor="ctr"/>
          <a:p>
            <a:r>
              <a:rPr b="1" i="1" lang="en-US" sz="1800" spc="-1" strike="noStrike">
                <a:solidFill>
                  <a:srgbClr val="ffffff"/>
                </a:solidFill>
                <a:uFill>
                  <a:solidFill>
                    <a:srgbClr val="ffffff"/>
                  </a:solidFill>
                </a:uFill>
                <a:latin typeface="Lato"/>
                <a:ea typeface="DejaVu Sans"/>
              </a:rPr>
              <a:t>Non-Cognitive Predictors of Student Success:</a:t>
            </a:r>
            <a:endParaRPr b="0" lang="en-US" sz="1800" spc="-1" strike="noStrike">
              <a:solidFill>
                <a:srgbClr val="ffffff"/>
              </a:solidFill>
              <a:uFill>
                <a:solidFill>
                  <a:srgbClr val="ffffff"/>
                </a:solidFill>
              </a:uFill>
              <a:latin typeface="Arial"/>
            </a:endParaRPr>
          </a:p>
          <a:p>
            <a:pPr>
              <a:lnSpc>
                <a:spcPct val="100000"/>
              </a:lnSpc>
            </a:pPr>
            <a:r>
              <a:rPr b="0" i="1" lang="en-US" sz="1800" spc="-1" strike="noStrike">
                <a:solidFill>
                  <a:srgbClr val="ffffff"/>
                </a:solidFill>
                <a:uFill>
                  <a:solidFill>
                    <a:srgbClr val="ffffff"/>
                  </a:solidFill>
                </a:uFill>
                <a:latin typeface="Lato"/>
                <a:ea typeface="DejaVu Sans"/>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48" name="CustomShape 7"/>
          <p:cNvSpPr/>
          <p:nvPr/>
        </p:nvSpPr>
        <p:spPr>
          <a:xfrm>
            <a:off x="372240" y="3104280"/>
            <a:ext cx="8130960" cy="27618840"/>
          </a:xfrm>
          <a:prstGeom prst="rect">
            <a:avLst/>
          </a:prstGeom>
          <a:noFill/>
          <a:ln>
            <a:noFill/>
          </a:ln>
        </p:spPr>
        <p:style>
          <a:lnRef idx="0"/>
          <a:fillRef idx="0"/>
          <a:effectRef idx="0"/>
          <a:fontRef idx="minor"/>
        </p:style>
        <p:txBody>
          <a:bodyPr lIns="90000" rIns="90000" tIns="45000" bIns="45000"/>
          <a:p>
            <a:pPr>
              <a:lnSpc>
                <a:spcPct val="120000"/>
              </a:lnSpc>
            </a:pPr>
            <a:r>
              <a:rPr b="1" lang="en-US" sz="3600" spc="-1" strike="noStrike">
                <a:solidFill>
                  <a:srgbClr val="000000"/>
                </a:solidFill>
                <a:uFill>
                  <a:solidFill>
                    <a:srgbClr val="ffffff"/>
                  </a:solidFill>
                </a:uFill>
                <a:latin typeface="Lato Black"/>
                <a:ea typeface="DejaVu Sans"/>
              </a:rPr>
              <a:t>INTRO</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ea typeface="DejaVu Sans"/>
              </a:rPr>
              <a:t>Our webapp applies style-transfer ‘brushes’ onto an image, allowing users to interact with deep convolutional neural networks to co-create customized art. This gives us new perspective on the learned image-to-image ‘style function’, supporting human intuition for its expressive range.</a:t>
            </a:r>
            <a:endParaRPr b="0" lang="en-US" sz="1800" spc="-1" strike="noStrike">
              <a:solidFill>
                <a:srgbClr val="ffffff"/>
              </a:solidFill>
              <a:uFill>
                <a:solidFill>
                  <a:srgbClr val="ffffff"/>
                </a:solidFill>
              </a:uFill>
              <a:latin typeface="Arial"/>
            </a:endParaRPr>
          </a:p>
          <a:p>
            <a:pPr>
              <a:lnSpc>
                <a:spcPct val="120000"/>
              </a:lnSpc>
            </a:pPr>
            <a:endParaRPr b="0" lang="en-US" sz="1800" spc="-1" strike="noStrike">
              <a:solidFill>
                <a:srgbClr val="ffffff"/>
              </a:solidFill>
              <a:uFill>
                <a:solidFill>
                  <a:srgbClr val="ffffff"/>
                </a:solidFill>
              </a:uFill>
              <a:latin typeface="Arial"/>
            </a:endParaRPr>
          </a:p>
          <a:p>
            <a:pPr>
              <a:lnSpc>
                <a:spcPct val="120000"/>
              </a:lnSpc>
            </a:pPr>
            <a:r>
              <a:rPr b="1" lang="en-US" sz="3600" spc="-1" strike="noStrike">
                <a:solidFill>
                  <a:srgbClr val="8c1616"/>
                </a:solidFill>
                <a:uFill>
                  <a:solidFill>
                    <a:srgbClr val="ffffff"/>
                  </a:solidFill>
                </a:uFill>
                <a:latin typeface="Lato Black"/>
                <a:ea typeface="DejaVu Sans"/>
              </a:rPr>
              <a:t>STYLE TRANSFER</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ea typeface="DejaVu Sans"/>
              </a:rPr>
              <a:t>All </a:t>
            </a:r>
            <a:r>
              <a:rPr b="0" i="1" lang="en-US" sz="3600" spc="-1" strike="noStrike">
                <a:solidFill>
                  <a:srgbClr val="000000"/>
                </a:solidFill>
                <a:uFill>
                  <a:solidFill>
                    <a:srgbClr val="ffffff"/>
                  </a:solidFill>
                </a:uFill>
                <a:latin typeface="Cambria"/>
                <a:ea typeface="DejaVu Sans"/>
              </a:rPr>
              <a:t>style models</a:t>
            </a:r>
            <a:r>
              <a:rPr b="0" lang="en-US" sz="3600" spc="-1" strike="noStrike">
                <a:solidFill>
                  <a:srgbClr val="000000"/>
                </a:solidFill>
                <a:uFill>
                  <a:solidFill>
                    <a:srgbClr val="ffffff"/>
                  </a:solidFill>
                </a:uFill>
                <a:latin typeface="Cambria"/>
                <a:ea typeface="DejaVu Sans"/>
              </a:rPr>
              <a:t> used in this application were produced from running a single content image input through a pre-trained 19-layer feature extractor network (VGG-19). Fast VGG architectures for deep style transfer do not train on the content image, resulting in a style transfer network which works even on unseen images. The ml5.js implementation of this architecture underlies our frontend supporting a casual creator experience.</a:t>
            </a:r>
            <a:endParaRPr b="0" lang="en-US" sz="1800" spc="-1" strike="noStrike">
              <a:solidFill>
                <a:srgbClr val="ffffff"/>
              </a:solidFill>
              <a:uFill>
                <a:solidFill>
                  <a:srgbClr val="ffffff"/>
                </a:solidFill>
              </a:uFill>
              <a:latin typeface="Arial"/>
            </a:endParaRPr>
          </a:p>
          <a:p>
            <a:pPr>
              <a:lnSpc>
                <a:spcPct val="120000"/>
              </a:lnSpc>
            </a:pPr>
            <a:endParaRPr b="0" lang="en-US" sz="1800" spc="-1" strike="noStrike">
              <a:solidFill>
                <a:srgbClr val="ffffff"/>
              </a:solidFill>
              <a:uFill>
                <a:solidFill>
                  <a:srgbClr val="ffffff"/>
                </a:solidFill>
              </a:uFill>
              <a:latin typeface="Arial"/>
            </a:endParaRPr>
          </a:p>
          <a:p>
            <a:pPr>
              <a:lnSpc>
                <a:spcPct val="120000"/>
              </a:lnSpc>
            </a:pPr>
            <a:r>
              <a:rPr b="1" lang="en-US" sz="3600" spc="-1" strike="noStrike">
                <a:solidFill>
                  <a:srgbClr val="000000"/>
                </a:solidFill>
                <a:uFill>
                  <a:solidFill>
                    <a:srgbClr val="ffffff"/>
                  </a:solidFill>
                </a:uFill>
                <a:latin typeface="Lato Black"/>
                <a:ea typeface="DejaVu Sans"/>
              </a:rPr>
              <a:t>DISCUSSION</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ea typeface="DejaVu Sans"/>
              </a:rPr>
              <a:t>We sought to understand the role of artistic vision in art creation. Does the artist’s intent create the content layout, or does the layout emerge according to the artist’s personal style? Thinking of style transfer inherently separates the creative process for creating an art piece into a content layout (an entire image), and an image-to-image function mimicking an existing style. The traditional roles of artist and curator are intertwined. </a:t>
            </a:r>
            <a:endParaRPr b="0" lang="en-US" sz="1800" spc="-1" strike="noStrike">
              <a:solidFill>
                <a:srgbClr val="ffffff"/>
              </a:solidFill>
              <a:uFill>
                <a:solidFill>
                  <a:srgbClr val="ffffff"/>
                </a:solidFill>
              </a:uFill>
              <a:latin typeface="Arial"/>
            </a:endParaRPr>
          </a:p>
        </p:txBody>
      </p:sp>
      <p:sp>
        <p:nvSpPr>
          <p:cNvPr id="49" name="CustomShape 8"/>
          <p:cNvSpPr/>
          <p:nvPr/>
        </p:nvSpPr>
        <p:spPr>
          <a:xfrm>
            <a:off x="372240" y="902520"/>
            <a:ext cx="8130960" cy="1734840"/>
          </a:xfrm>
          <a:prstGeom prst="rect">
            <a:avLst/>
          </a:prstGeom>
          <a:noFill/>
          <a:ln>
            <a:noFill/>
          </a:ln>
        </p:spPr>
        <p:style>
          <a:lnRef idx="0"/>
          <a:fillRef idx="0"/>
          <a:effectRef idx="0"/>
          <a:fontRef idx="minor"/>
        </p:style>
        <p:txBody>
          <a:bodyPr lIns="90000" rIns="90000" tIns="45000" bIns="45000"/>
          <a:p>
            <a:pPr>
              <a:lnSpc>
                <a:spcPct val="100000"/>
              </a:lnSpc>
            </a:pPr>
            <a:r>
              <a:rPr b="1" i="1" lang="en-US" sz="5400" spc="-1" strike="noStrike">
                <a:solidFill>
                  <a:srgbClr val="000000"/>
                </a:solidFill>
                <a:uFill>
                  <a:solidFill>
                    <a:srgbClr val="ffffff"/>
                  </a:solidFill>
                </a:uFill>
                <a:latin typeface="Lato"/>
                <a:ea typeface="DejaVu Sans"/>
              </a:rPr>
              <a:t>Interactive Canvas</a:t>
            </a:r>
            <a:endParaRPr b="0" lang="en-US" sz="1800" spc="-1" strike="noStrike">
              <a:solidFill>
                <a:srgbClr val="ffffff"/>
              </a:solidFill>
              <a:uFill>
                <a:solidFill>
                  <a:srgbClr val="ffffff"/>
                </a:solidFill>
              </a:uFill>
              <a:latin typeface="Arial"/>
            </a:endParaRPr>
          </a:p>
          <a:p>
            <a:pPr>
              <a:lnSpc>
                <a:spcPct val="100000"/>
              </a:lnSpc>
            </a:pPr>
            <a:r>
              <a:rPr b="1" i="1" lang="en-US" sz="5400" spc="-1" strike="noStrike">
                <a:solidFill>
                  <a:srgbClr val="000000"/>
                </a:solidFill>
                <a:uFill>
                  <a:solidFill>
                    <a:srgbClr val="ffffff"/>
                  </a:solidFill>
                </a:uFill>
                <a:latin typeface="Lato"/>
                <a:ea typeface="DejaVu Sans"/>
              </a:rPr>
              <a:t>Style Transfer</a:t>
            </a:r>
            <a:endParaRPr b="0" lang="en-US" sz="1800" spc="-1" strike="noStrike">
              <a:solidFill>
                <a:srgbClr val="ffffff"/>
              </a:solidFill>
              <a:uFill>
                <a:solidFill>
                  <a:srgbClr val="ffffff"/>
                </a:solidFill>
              </a:uFill>
              <a:latin typeface="Arial"/>
            </a:endParaRPr>
          </a:p>
        </p:txBody>
      </p:sp>
      <p:sp>
        <p:nvSpPr>
          <p:cNvPr id="50" name="CustomShape 9"/>
          <p:cNvSpPr/>
          <p:nvPr/>
        </p:nvSpPr>
        <p:spPr>
          <a:xfrm>
            <a:off x="9185760" y="1101960"/>
            <a:ext cx="12487680" cy="209988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ffffff"/>
                </a:solidFill>
                <a:uFill>
                  <a:solidFill>
                    <a:srgbClr val="ffffff"/>
                  </a:solidFill>
                </a:uFill>
                <a:latin typeface="Lato"/>
                <a:ea typeface="DejaVu Sans"/>
              </a:rPr>
              <a:t>Mahika Dubey, Jasmine Otto, Angus Forbes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4400" spc="-1" strike="noStrike">
                <a:solidFill>
                  <a:srgbClr val="ffffff"/>
                </a:solidFill>
                <a:uFill>
                  <a:solidFill>
                    <a:srgbClr val="ffffff"/>
                  </a:solidFill>
                </a:uFill>
                <a:latin typeface="Lato"/>
                <a:ea typeface="DejaVu Sans"/>
              </a:rPr>
              <a:t>UCSC Creative Coding Lab</a:t>
            </a:r>
            <a:endParaRPr b="0" lang="en-US" sz="1800" spc="-1" strike="noStrike">
              <a:solidFill>
                <a:srgbClr val="ffffff"/>
              </a:solidFill>
              <a:uFill>
                <a:solidFill>
                  <a:srgbClr val="ffffff"/>
                </a:solidFill>
              </a:uFill>
              <a:latin typeface="Arial"/>
            </a:endParaRPr>
          </a:p>
        </p:txBody>
      </p:sp>
      <p:pic>
        <p:nvPicPr>
          <p:cNvPr id="51" name="Picture 12" descr=""/>
          <p:cNvPicPr/>
          <p:nvPr/>
        </p:nvPicPr>
        <p:blipFill>
          <a:blip r:embed="rId2"/>
          <a:stretch/>
        </p:blipFill>
        <p:spPr>
          <a:xfrm>
            <a:off x="4132440" y="29972880"/>
            <a:ext cx="5229720" cy="3137400"/>
          </a:xfrm>
          <a:prstGeom prst="rect">
            <a:avLst/>
          </a:prstGeom>
          <a:ln>
            <a:noFill/>
          </a:ln>
        </p:spPr>
      </p:pic>
      <p:pic>
        <p:nvPicPr>
          <p:cNvPr id="52" name="Picture 58" descr=""/>
          <p:cNvPicPr/>
          <p:nvPr/>
        </p:nvPicPr>
        <p:blipFill>
          <a:blip r:embed="rId3"/>
          <a:stretch/>
        </p:blipFill>
        <p:spPr>
          <a:xfrm>
            <a:off x="9310320" y="17235360"/>
            <a:ext cx="4758840" cy="4764240"/>
          </a:xfrm>
          <a:prstGeom prst="rect">
            <a:avLst/>
          </a:prstGeom>
          <a:ln>
            <a:noFill/>
          </a:ln>
        </p:spPr>
      </p:pic>
      <p:sp>
        <p:nvSpPr>
          <p:cNvPr id="53" name="CustomShape 10"/>
          <p:cNvSpPr/>
          <p:nvPr/>
        </p:nvSpPr>
        <p:spPr>
          <a:xfrm>
            <a:off x="8930880" y="26580240"/>
            <a:ext cx="5905440" cy="3351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400" spc="-1" strike="noStrike">
                <a:solidFill>
                  <a:srgbClr val="000000"/>
                </a:solidFill>
                <a:uFill>
                  <a:solidFill>
                    <a:srgbClr val="ffffff"/>
                  </a:solidFill>
                </a:uFill>
                <a:latin typeface="Calibri"/>
                <a:ea typeface="DejaVu Sans"/>
              </a:rPr>
              <a:t>Udnie</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ea typeface="DejaVu Sans"/>
              </a:rPr>
              <a:t>Francis Picabia, 1913.</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ea typeface="DejaVu Sans"/>
              </a:rPr>
              <a:t>Style model as</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ea typeface="DejaVu Sans"/>
              </a:rPr>
              <a:t>seen by VGG-19.</a:t>
            </a:r>
            <a:endParaRPr b="0" lang="en-US" sz="1800" spc="-1" strike="noStrike">
              <a:solidFill>
                <a:srgbClr val="ffffff"/>
              </a:solidFill>
              <a:uFill>
                <a:solidFill>
                  <a:srgbClr val="ffffff"/>
                </a:solidFill>
              </a:uFill>
              <a:latin typeface="Arial"/>
            </a:endParaRPr>
          </a:p>
        </p:txBody>
      </p:sp>
      <p:sp>
        <p:nvSpPr>
          <p:cNvPr id="54" name="CustomShape 11"/>
          <p:cNvSpPr/>
          <p:nvPr/>
        </p:nvSpPr>
        <p:spPr>
          <a:xfrm>
            <a:off x="11468880" y="22107960"/>
            <a:ext cx="818640" cy="1917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6000" spc="-1" strike="noStrike">
                <a:solidFill>
                  <a:srgbClr val="000000"/>
                </a:solidFill>
                <a:uFill>
                  <a:solidFill>
                    <a:srgbClr val="ffffff"/>
                  </a:solidFill>
                </a:uFill>
                <a:latin typeface="Cambria"/>
                <a:ea typeface="DejaVu Sans"/>
              </a:rPr>
              <a:t>↓</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pic>
        <p:nvPicPr>
          <p:cNvPr id="55" name="" descr=""/>
          <p:cNvPicPr/>
          <p:nvPr/>
        </p:nvPicPr>
        <p:blipFill>
          <a:blip r:embed="rId4"/>
          <a:stretch/>
        </p:blipFill>
        <p:spPr>
          <a:xfrm>
            <a:off x="9475560" y="24032160"/>
            <a:ext cx="1471680" cy="1420920"/>
          </a:xfrm>
          <a:prstGeom prst="rect">
            <a:avLst/>
          </a:prstGeom>
          <a:ln>
            <a:noFill/>
          </a:ln>
        </p:spPr>
      </p:pic>
      <p:pic>
        <p:nvPicPr>
          <p:cNvPr id="56" name="Picture 19" descr=""/>
          <p:cNvPicPr/>
          <p:nvPr/>
        </p:nvPicPr>
        <p:blipFill>
          <a:blip r:embed="rId5"/>
          <a:srcRect l="0" t="0" r="34033" b="0"/>
          <a:stretch/>
        </p:blipFill>
        <p:spPr>
          <a:xfrm>
            <a:off x="35403840" y="9418320"/>
            <a:ext cx="3365640" cy="3371760"/>
          </a:xfrm>
          <a:prstGeom prst="rect">
            <a:avLst/>
          </a:prstGeom>
          <a:ln>
            <a:noFill/>
          </a:ln>
        </p:spPr>
      </p:pic>
      <p:pic>
        <p:nvPicPr>
          <p:cNvPr id="57" name="Picture 23" descr=""/>
          <p:cNvPicPr/>
          <p:nvPr/>
        </p:nvPicPr>
        <p:blipFill>
          <a:blip r:embed="rId6"/>
          <a:stretch/>
        </p:blipFill>
        <p:spPr>
          <a:xfrm>
            <a:off x="40152960" y="5577840"/>
            <a:ext cx="3371760" cy="3371760"/>
          </a:xfrm>
          <a:prstGeom prst="rect">
            <a:avLst/>
          </a:prstGeom>
          <a:ln>
            <a:noFill/>
          </a:ln>
        </p:spPr>
      </p:pic>
      <p:pic>
        <p:nvPicPr>
          <p:cNvPr id="58" name="Picture 25" descr=""/>
          <p:cNvPicPr/>
          <p:nvPr/>
        </p:nvPicPr>
        <p:blipFill>
          <a:blip r:embed="rId7"/>
          <a:stretch/>
        </p:blipFill>
        <p:spPr>
          <a:xfrm>
            <a:off x="38974680" y="9407520"/>
            <a:ext cx="4550040" cy="3371760"/>
          </a:xfrm>
          <a:prstGeom prst="rect">
            <a:avLst/>
          </a:prstGeom>
          <a:ln>
            <a:noFill/>
          </a:ln>
        </p:spPr>
      </p:pic>
      <p:pic>
        <p:nvPicPr>
          <p:cNvPr id="59" name="Picture 31" descr=""/>
          <p:cNvPicPr/>
          <p:nvPr/>
        </p:nvPicPr>
        <p:blipFill>
          <a:blip r:embed="rId8"/>
          <a:srcRect l="3294" t="0" r="3594" b="0"/>
          <a:stretch/>
        </p:blipFill>
        <p:spPr>
          <a:xfrm>
            <a:off x="35380800" y="5669280"/>
            <a:ext cx="4303440" cy="3371760"/>
          </a:xfrm>
          <a:prstGeom prst="rect">
            <a:avLst/>
          </a:prstGeom>
          <a:ln>
            <a:noFill/>
          </a:ln>
        </p:spPr>
      </p:pic>
      <p:sp>
        <p:nvSpPr>
          <p:cNvPr id="60" name="CustomShape 12"/>
          <p:cNvSpPr/>
          <p:nvPr/>
        </p:nvSpPr>
        <p:spPr>
          <a:xfrm>
            <a:off x="35300520" y="16135920"/>
            <a:ext cx="8793000" cy="15854040"/>
          </a:xfrm>
          <a:prstGeom prst="rect">
            <a:avLst/>
          </a:prstGeom>
          <a:noFill/>
          <a:ln>
            <a:noFill/>
          </a:ln>
        </p:spPr>
        <p:style>
          <a:lnRef idx="0"/>
          <a:fillRef idx="0"/>
          <a:effectRef idx="0"/>
          <a:fontRef idx="minor"/>
        </p:style>
      </p:sp>
      <p:pic>
        <p:nvPicPr>
          <p:cNvPr id="61" name="Picture 38" descr=""/>
          <p:cNvPicPr/>
          <p:nvPr/>
        </p:nvPicPr>
        <p:blipFill>
          <a:blip r:embed="rId9"/>
          <a:stretch/>
        </p:blipFill>
        <p:spPr>
          <a:xfrm>
            <a:off x="38052720" y="13761360"/>
            <a:ext cx="5380560" cy="3026880"/>
          </a:xfrm>
          <a:prstGeom prst="rect">
            <a:avLst/>
          </a:prstGeom>
          <a:ln>
            <a:noFill/>
          </a:ln>
        </p:spPr>
      </p:pic>
      <p:pic>
        <p:nvPicPr>
          <p:cNvPr id="62" name="Picture 41" descr=""/>
          <p:cNvPicPr/>
          <p:nvPr/>
        </p:nvPicPr>
        <p:blipFill>
          <a:blip r:embed="rId10"/>
          <a:srcRect l="2088" t="0" r="1882" b="0"/>
          <a:stretch/>
        </p:blipFill>
        <p:spPr>
          <a:xfrm>
            <a:off x="38041920" y="16981200"/>
            <a:ext cx="5380560" cy="3026880"/>
          </a:xfrm>
          <a:prstGeom prst="rect">
            <a:avLst/>
          </a:prstGeom>
          <a:ln>
            <a:noFill/>
          </a:ln>
        </p:spPr>
      </p:pic>
      <p:sp>
        <p:nvSpPr>
          <p:cNvPr id="63" name="CustomShape 13"/>
          <p:cNvSpPr/>
          <p:nvPr/>
        </p:nvSpPr>
        <p:spPr>
          <a:xfrm>
            <a:off x="8441640" y="1311120"/>
            <a:ext cx="319320" cy="334080"/>
          </a:xfrm>
          <a:custGeom>
            <a:avLst/>
            <a:gdLst/>
            <a:ah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rgbClr val="808080"/>
          </a:solidFill>
          <a:ln w="3600">
            <a:noFill/>
          </a:ln>
        </p:spPr>
        <p:style>
          <a:lnRef idx="0"/>
          <a:fillRef idx="0"/>
          <a:effectRef idx="0"/>
          <a:fontRef idx="minor"/>
        </p:style>
      </p:sp>
      <p:pic>
        <p:nvPicPr>
          <p:cNvPr id="64" name="" descr=""/>
          <p:cNvPicPr/>
          <p:nvPr/>
        </p:nvPicPr>
        <p:blipFill>
          <a:blip r:embed="rId11"/>
          <a:stretch/>
        </p:blipFill>
        <p:spPr>
          <a:xfrm>
            <a:off x="11634120" y="23389200"/>
            <a:ext cx="2754360" cy="2944800"/>
          </a:xfrm>
          <a:prstGeom prst="rect">
            <a:avLst/>
          </a:prstGeom>
          <a:ln>
            <a:noFill/>
          </a:ln>
        </p:spPr>
      </p:pic>
      <p:pic>
        <p:nvPicPr>
          <p:cNvPr id="65" name="" descr=""/>
          <p:cNvPicPr/>
          <p:nvPr/>
        </p:nvPicPr>
        <p:blipFill>
          <a:blip r:embed="rId12"/>
          <a:stretch/>
        </p:blipFill>
        <p:spPr>
          <a:xfrm>
            <a:off x="42525720" y="29094480"/>
            <a:ext cx="1217880" cy="3224160"/>
          </a:xfrm>
          <a:prstGeom prst="rect">
            <a:avLst/>
          </a:prstGeom>
          <a:ln>
            <a:noFill/>
          </a:ln>
        </p:spPr>
      </p:pic>
      <p:pic>
        <p:nvPicPr>
          <p:cNvPr id="66" name="Picture 45" descr=""/>
          <p:cNvPicPr/>
          <p:nvPr/>
        </p:nvPicPr>
        <p:blipFill>
          <a:blip r:embed="rId13"/>
          <a:stretch/>
        </p:blipFill>
        <p:spPr>
          <a:xfrm>
            <a:off x="32905080" y="13624560"/>
            <a:ext cx="4842360" cy="3228120"/>
          </a:xfrm>
          <a:prstGeom prst="rect">
            <a:avLst/>
          </a:prstGeom>
          <a:ln>
            <a:noFill/>
          </a:ln>
        </p:spPr>
      </p:pic>
      <p:pic>
        <p:nvPicPr>
          <p:cNvPr id="67" name="Picture 47" descr=""/>
          <p:cNvPicPr/>
          <p:nvPr/>
        </p:nvPicPr>
        <p:blipFill>
          <a:blip r:embed="rId14"/>
          <a:stretch/>
        </p:blipFill>
        <p:spPr>
          <a:xfrm>
            <a:off x="32905080" y="16979760"/>
            <a:ext cx="4835160" cy="3227760"/>
          </a:xfrm>
          <a:prstGeom prst="rect">
            <a:avLst/>
          </a:prstGeom>
          <a:ln>
            <a:noFill/>
          </a:ln>
        </p:spPr>
      </p:pic>
      <p:pic>
        <p:nvPicPr>
          <p:cNvPr id="68" name="" descr=""/>
          <p:cNvPicPr/>
          <p:nvPr/>
        </p:nvPicPr>
        <p:blipFill>
          <a:blip r:embed="rId15"/>
          <a:stretch/>
        </p:blipFill>
        <p:spPr>
          <a:xfrm>
            <a:off x="16827840" y="13647960"/>
            <a:ext cx="8323560" cy="18812520"/>
          </a:xfrm>
          <a:prstGeom prst="rect">
            <a:avLst/>
          </a:prstGeom>
          <a:ln>
            <a:noFill/>
          </a:ln>
        </p:spPr>
      </p:pic>
      <p:pic>
        <p:nvPicPr>
          <p:cNvPr id="69" name="" descr=""/>
          <p:cNvPicPr/>
          <p:nvPr/>
        </p:nvPicPr>
        <p:blipFill>
          <a:blip r:embed="rId16"/>
          <a:stretch/>
        </p:blipFill>
        <p:spPr>
          <a:xfrm>
            <a:off x="25606800" y="19978560"/>
            <a:ext cx="4654440" cy="5982840"/>
          </a:xfrm>
          <a:prstGeom prst="rect">
            <a:avLst/>
          </a:prstGeom>
          <a:ln>
            <a:noFill/>
          </a:ln>
        </p:spPr>
      </p:pic>
      <p:pic>
        <p:nvPicPr>
          <p:cNvPr id="70" name="" descr=""/>
          <p:cNvPicPr/>
          <p:nvPr/>
        </p:nvPicPr>
        <p:blipFill>
          <a:blip r:embed="rId17"/>
          <a:stretch/>
        </p:blipFill>
        <p:spPr>
          <a:xfrm>
            <a:off x="25619400" y="25948440"/>
            <a:ext cx="4740840" cy="6302160"/>
          </a:xfrm>
          <a:prstGeom prst="rect">
            <a:avLst/>
          </a:prstGeom>
          <a:ln>
            <a:noFill/>
          </a:ln>
        </p:spPr>
      </p:pic>
      <p:pic>
        <p:nvPicPr>
          <p:cNvPr id="71" name="" descr=""/>
          <p:cNvPicPr/>
          <p:nvPr/>
        </p:nvPicPr>
        <p:blipFill>
          <a:blip r:embed="rId18"/>
          <a:srcRect l="0" t="1703" r="0" b="0"/>
          <a:stretch/>
        </p:blipFill>
        <p:spPr>
          <a:xfrm>
            <a:off x="25563960" y="13826880"/>
            <a:ext cx="4740840" cy="6194520"/>
          </a:xfrm>
          <a:prstGeom prst="rect">
            <a:avLst/>
          </a:prstGeom>
          <a:ln>
            <a:noFill/>
          </a:ln>
        </p:spPr>
      </p:pic>
      <p:sp>
        <p:nvSpPr>
          <p:cNvPr id="72" name="CustomShape 14"/>
          <p:cNvSpPr/>
          <p:nvPr/>
        </p:nvSpPr>
        <p:spPr>
          <a:xfrm rot="16200000">
            <a:off x="14376240" y="20886120"/>
            <a:ext cx="3957480" cy="1793880"/>
          </a:xfrm>
          <a:prstGeom prst="rect">
            <a:avLst/>
          </a:prstGeom>
          <a:noFill/>
          <a:ln>
            <a:noFill/>
          </a:ln>
        </p:spPr>
        <p:style>
          <a:lnRef idx="0"/>
          <a:fillRef idx="0"/>
          <a:effectRef idx="0"/>
          <a:fontRef idx="minor"/>
        </p:style>
        <p:txBody>
          <a:bodyPr lIns="90000" rIns="90000" tIns="45000" bIns="45000"/>
          <a:p>
            <a:r>
              <a:rPr b="1" lang="en-US" sz="6000" spc="-1" strike="noStrike">
                <a:solidFill>
                  <a:srgbClr val="ffffff"/>
                </a:solidFill>
                <a:uFill>
                  <a:solidFill>
                    <a:srgbClr val="ffffff"/>
                  </a:solidFill>
                </a:uFill>
                <a:latin typeface="Arial"/>
                <a:ea typeface="DejaVu Sans"/>
              </a:rPr>
              <a:t>Stamps</a:t>
            </a:r>
            <a:endParaRPr b="0" lang="en-US" sz="1800" spc="-1" strike="noStrike">
              <a:solidFill>
                <a:srgbClr val="ffffff"/>
              </a:solidFill>
              <a:uFill>
                <a:solidFill>
                  <a:srgbClr val="ffffff"/>
                </a:solidFill>
              </a:uFill>
              <a:latin typeface="Arial"/>
            </a:endParaRPr>
          </a:p>
        </p:txBody>
      </p:sp>
      <p:sp>
        <p:nvSpPr>
          <p:cNvPr id="73" name="CustomShape 15"/>
          <p:cNvSpPr/>
          <p:nvPr/>
        </p:nvSpPr>
        <p:spPr>
          <a:xfrm rot="16200000">
            <a:off x="28383480" y="21479040"/>
            <a:ext cx="7206480" cy="2814120"/>
          </a:xfrm>
          <a:prstGeom prst="rect">
            <a:avLst/>
          </a:prstGeom>
          <a:noFill/>
          <a:ln>
            <a:noFill/>
          </a:ln>
        </p:spPr>
        <p:style>
          <a:lnRef idx="0"/>
          <a:fillRef idx="0"/>
          <a:effectRef idx="0"/>
          <a:fontRef idx="minor"/>
        </p:style>
        <p:txBody>
          <a:bodyPr lIns="90000" rIns="90000" tIns="45000" bIns="45000"/>
          <a:p>
            <a:r>
              <a:rPr b="1" lang="en-US" sz="6000" spc="-1" strike="noStrike">
                <a:solidFill>
                  <a:srgbClr val="ffffff"/>
                </a:solidFill>
                <a:uFill>
                  <a:solidFill>
                    <a:srgbClr val="ffffff"/>
                  </a:solidFill>
                </a:uFill>
                <a:latin typeface="Arial"/>
                <a:ea typeface="DejaVu Sans"/>
              </a:rPr>
              <a:t>Stamps + Markers</a:t>
            </a:r>
            <a:endParaRPr b="0" lang="en-US" sz="1800" spc="-1" strike="noStrike">
              <a:solidFill>
                <a:srgbClr val="ffffff"/>
              </a:solidFill>
              <a:uFill>
                <a:solidFill>
                  <a:srgbClr val="ffffff"/>
                </a:solidFill>
              </a:uFill>
              <a:latin typeface="Arial"/>
            </a:endParaRPr>
          </a:p>
        </p:txBody>
      </p:sp>
      <p:sp>
        <p:nvSpPr>
          <p:cNvPr id="74" name="CustomShape 16"/>
          <p:cNvSpPr/>
          <p:nvPr/>
        </p:nvSpPr>
        <p:spPr>
          <a:xfrm>
            <a:off x="31408560" y="32002920"/>
            <a:ext cx="2721960" cy="601560"/>
          </a:xfrm>
          <a:prstGeom prst="rect">
            <a:avLst/>
          </a:prstGeom>
          <a:noFill/>
          <a:ln>
            <a:noFill/>
          </a:ln>
        </p:spPr>
        <p:style>
          <a:lnRef idx="0"/>
          <a:fillRef idx="0"/>
          <a:effectRef idx="0"/>
          <a:fontRef idx="minor"/>
        </p:style>
        <p:txBody>
          <a:bodyPr lIns="90000" rIns="90000" tIns="45000" bIns="45000"/>
          <a:p>
            <a:r>
              <a:rPr b="1" lang="en-US" sz="3600" spc="-1" strike="noStrike">
                <a:solidFill>
                  <a:srgbClr val="ffffff"/>
                </a:solidFill>
                <a:uFill>
                  <a:solidFill>
                    <a:srgbClr val="ffffff"/>
                  </a:solidFill>
                </a:uFill>
                <a:latin typeface="Arial"/>
                <a:ea typeface="DejaVu Sans"/>
              </a:rPr>
              <a:t>Base Image</a:t>
            </a:r>
            <a:endParaRPr b="0" lang="en-US" sz="1800" spc="-1" strike="noStrike">
              <a:solidFill>
                <a:srgbClr val="ffffff"/>
              </a:solidFill>
              <a:uFill>
                <a:solidFill>
                  <a:srgbClr val="ffffff"/>
                </a:solidFill>
              </a:uFill>
              <a:latin typeface="Arial"/>
            </a:endParaRPr>
          </a:p>
        </p:txBody>
      </p:sp>
      <p:sp>
        <p:nvSpPr>
          <p:cNvPr id="75" name="CustomShape 17"/>
          <p:cNvSpPr/>
          <p:nvPr/>
        </p:nvSpPr>
        <p:spPr>
          <a:xfrm>
            <a:off x="35063280" y="20664720"/>
            <a:ext cx="8827920" cy="28712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000000"/>
                </a:solidFill>
                <a:uFill>
                  <a:solidFill>
                    <a:srgbClr val="ffffff"/>
                  </a:solidFill>
                </a:uFill>
                <a:latin typeface="Cambria"/>
                <a:ea typeface="DejaVu Sans"/>
              </a:rPr>
              <a:t>MAGIC MARKERS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The Magic Markers application uses natural brush interactions so that users can apply style of their choice through intuitive selection and dragging.</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Brush selections on the canvas can be dragged or reshaped to reveal (‘paint’) the style applied to the user’s entire content image. Intermediate results can be styled in turn, producing layered results.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3600" spc="-1" strike="noStrike">
                <a:solidFill>
                  <a:srgbClr val="000000"/>
                </a:solidFill>
                <a:uFill>
                  <a:solidFill>
                    <a:srgbClr val="ffffff"/>
                  </a:solidFill>
                </a:uFill>
                <a:latin typeface="Cambria"/>
                <a:ea typeface="DejaVu Sans"/>
              </a:rPr>
              <a:t>COMPOSITING STAMPS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The Compositing Stamps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app applies styles in real-time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to user-selected slices of an</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image, enabling their ‘collage’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to diagnose boundary features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and other artifacts of the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ea typeface="DejaVu Sans"/>
              </a:rPr>
              <a:t>content-sensitive brush.</a:t>
            </a: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494</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2019-05-03T01:18:02Z</dcterms:created>
  <dc:creator>Mahika Dubey</dc:creator>
  <dc:description/>
  <dc:language>en-US</dc:language>
  <cp:lastModifiedBy/>
  <dcterms:modified xsi:type="dcterms:W3CDTF">2019-05-03T15:53:08Z</dcterms:modified>
  <cp:revision>137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